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  <a:srgbClr val="00FF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82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24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18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776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5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49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42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2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9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07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64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07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3FFC-81D3-420A-80C3-8B456A04C3D4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B78BA-27A2-4C72-A69E-46FDD7F4B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96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20799689">
            <a:off x="1485744" y="600048"/>
            <a:ext cx="6480720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s-ES" sz="60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60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6000" b="1" cap="all" dirty="0" smtClean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60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6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y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6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x</a:t>
            </a:r>
            <a:r>
              <a:rPr lang="es-ES" sz="66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</a:t>
            </a:r>
            <a:r>
              <a:rPr lang="es-ES" sz="6600" b="1" cap="all" dirty="0" smtClean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6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66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</a:t>
            </a:r>
            <a:r>
              <a:rPr lang="es-ES" sz="66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66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</a:t>
            </a:r>
            <a:r>
              <a:rPr lang="es-ES" sz="66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6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0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54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54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r>
              <a:rPr lang="es-ES" sz="54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u</a:t>
            </a:r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5400" b="1" cap="all" dirty="0" smtClean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54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54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ó</a:t>
            </a:r>
            <a:r>
              <a:rPr lang="es-ES" sz="54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5400" b="1" cap="all" dirty="0" smtClean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54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54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54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54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54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</a:t>
            </a:r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es-ES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3886">
            <a:off x="1135042" y="852450"/>
            <a:ext cx="1387340" cy="183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25817">
            <a:off x="6490969" y="4676126"/>
            <a:ext cx="1390423" cy="178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2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85920" y="41979"/>
            <a:ext cx="5358289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conocimientos  acumulados y sistematizados comprendidos mediante una actividad mental.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81737" y="2835081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CIENCIA</a:t>
            </a:r>
            <a:endParaRPr lang="es-E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34876" y="2204864"/>
            <a:ext cx="303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Proviene del vocablo latín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Terminador"/>
          <p:cNvSpPr/>
          <p:nvPr/>
        </p:nvSpPr>
        <p:spPr>
          <a:xfrm>
            <a:off x="1563566" y="1674302"/>
            <a:ext cx="1332148" cy="50405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Scientia</a:t>
            </a: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Terminador"/>
          <p:cNvSpPr/>
          <p:nvPr/>
        </p:nvSpPr>
        <p:spPr>
          <a:xfrm>
            <a:off x="6214446" y="1672214"/>
            <a:ext cx="1332148" cy="50405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Conocer </a:t>
            </a:r>
            <a:endParaRPr lang="es-E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787879" y="3717032"/>
            <a:ext cx="5808457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Nace del anhelo por conocer y de la necesidad de resolver problemas.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87879" y="5356666"/>
            <a:ext cx="6168497" cy="120032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 una herramienta para transformar la naturaleza y ajustarla a las necesidades del ser humano.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9 Conector recto de flecha"/>
          <p:cNvCxnSpPr>
            <a:stCxn id="8" idx="2"/>
          </p:cNvCxnSpPr>
          <p:nvPr/>
        </p:nvCxnSpPr>
        <p:spPr>
          <a:xfrm flipH="1">
            <a:off x="4685893" y="4548029"/>
            <a:ext cx="6215" cy="808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10 Cerrar llave"/>
          <p:cNvSpPr/>
          <p:nvPr/>
        </p:nvSpPr>
        <p:spPr>
          <a:xfrm rot="5400000">
            <a:off x="4365589" y="456455"/>
            <a:ext cx="338295" cy="3278045"/>
          </a:xfrm>
          <a:prstGeom prst="rightBrace">
            <a:avLst>
              <a:gd name="adj1" fmla="val 100922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12 Conector recto de flecha"/>
          <p:cNvCxnSpPr>
            <a:stCxn id="6" idx="0"/>
          </p:cNvCxnSpPr>
          <p:nvPr/>
        </p:nvCxnSpPr>
        <p:spPr>
          <a:xfrm flipV="1">
            <a:off x="2229640" y="1242308"/>
            <a:ext cx="666074" cy="431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7" idx="0"/>
          </p:cNvCxnSpPr>
          <p:nvPr/>
        </p:nvCxnSpPr>
        <p:spPr>
          <a:xfrm flipH="1" flipV="1">
            <a:off x="6090049" y="1242308"/>
            <a:ext cx="790471" cy="429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stCxn id="4" idx="2"/>
            <a:endCxn id="8" idx="0"/>
          </p:cNvCxnSpPr>
          <p:nvPr/>
        </p:nvCxnSpPr>
        <p:spPr>
          <a:xfrm>
            <a:off x="4685893" y="3419856"/>
            <a:ext cx="6215" cy="297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utoShape 2" descr="data:image/jpeg;base64,/9j/4AAQSkZJRgABAQAAAQABAAD/2wCEAAkGBxQQEhUUExQVFRQWGRgYFxgXGBwYIBweGh0XFxoaHBgcHCggGh8lHhgcITQhJSkuLi4uGyAzODMtNyktLisBCgoKDg0OGxAQGy0kICQtLCw0LywsLCwsLCwvLCwsLywvLCwsLCwsLCwsLCwsLCwsLCwsLCwsLCwsLCwsLCwsLP/AABEIAM0A9gMBEQACEQEDEQH/xAAcAAEAAwADAQEAAAAAAAAAAAAABQYHAgMEAQj/xABHEAABAwIDBQUFBAgDBgcAAAABAAIDBBEFITEGEkFRYQcTInGBMlKRobFCksHRFCNicoKiwvAzNEMVJETS4fFTg5Oys8Pi/8QAGwEBAAIDAQEAAAAAAAAAAAAAAAMEAQIFBgf/xAA3EQACAgECAwQKAQMEAwEAAAAAAQIDEQQhEjFBBRNRYSIycYGRscHR4fChBhQjFVJy8TNCYiT/2gAMAwEAAhEDEQA/ANxQBAEAQBAEAQBAEAQBAEAQBARWJ49FBe5uRrnYDzK3jBs1ckitydosbXW3WuHR+f0UvcMi75FjwHaKCtB7p/ib7TDk4dbcR1Fwop1yjzJIzUuRLLQ3CAIAgCAIAgCAIAgCAIAgCAIAgCAIAgCAIAgCAIAgCAICpbdbVsoo3DesbeLn0A6lTVV8RFZPhMkwvCsR2gcXxnuKUEjvH3ANtQ0DN5+XUKSVqjtE0VTlvIsEnYW4NuzECZP2obNPwkuPPNaLUTNnRB9CmV9HX4LUM728cjTeOVh3mPtqA62Y5tcAbahW4TjYsMq2VyrfFE3rYfahmJ0wlbZsjfDKz3XdP2TqD+IKo21uEsFyuxTjksKjJAgCAIAgCAIAgCAIAgCAIAgCAIAgCAIAgCAIAgCAIDx4vXinifIfsjIczwC2jHLwYk8LJhWHYdJtDiJY4n9FhO/O4G17k2aOriD5AE8lZtlwR4UV61xPiZvdJSshY2ONoYxgDWtaLAAZAAKoWTuQEbtFgcVfA+CZt2OGRGrTwe08HD+8ltGTi8oxKKawzDNm6uXAMUMU5/VkiOU6B0bvYlHlr0G+FemlbXlFKD7qzD5H6FBXPLwQBAEAQBAEAQBAEAQBAEAQBAEAQBAEAQBAEAQBAEBlPbbtF3MYhacwLnzI/Bv/ALlZojhcTK9zy1FFr7M9mv8AZ1DHG4Wmf+tm577gPD/CLN9OqglLieSeKwsFrWpkIAgM17bdnRPTCqYP1kGT7cY3HP7riD0BcrOmniXD4lfUQzHK6Ex2T47+mYewON5ID3L76ndALD1uwtz5grS+HDMkqlxQTLkoSQIAgCAIAgCAIAgCAIAgCAIAgCAIDi54GpA8yhjKRwFQz3m/EJkxxLxOwG6Gx9QBAEBxe8NBJyAFz6IDC6GI4tjsYcLxxOM7x0YQWD7xYLcrq3Z6FaRWr9KbkbsqhZCAIAgOqrpmysfG8XY9pa4cw4WI+BWU8PJhrOxjPZVK7D8VqKJ5yeHMF+LoiXMPqwuPwVzUenBTRVo9GbgbWqRbPjnAZkgDqhlJvkcWStdoQfI3QNNczmhgIAgCAIAgCAIAgCAIAgOqpnEbS52g/uyM1lJRWWUPa3bptMDd1jwaD9So3I512rk3ww3f7zKlQVGK4l46eAtiOkkhEbSOYv4nDqAVjhbI1pb7N5Sx7CVj2FxU5uqKYHlvSH/6ws8Bt/pr/wB7O0bH4tHm2and5SPafnGnAzH+n2L1Zs7BU41Te1C+Qc2ObL8rl3yT0kO71tfKWTupu010bgyqgLHcnNdGfg4Zpx+IWuuh/wCWHwLThu2lJPpJuHk/L56LZSRZr19E+uPafds8TbFQyva4Hebugg39rI2PldTVLMkWZyXBlFI7B6DebV1bhnLIImn9lg3jboXPt/ApNQ/Swa0LETV1XJggCAIAgMW7U2foGLU1a3Jrtx7jzMZDJPjGWj1V2n06nEqWejapeJsk04awv4AXVJl2EXKSSKvW1m/cuP8A08lG2dWurh2RRMZxt1PJvxPLXDl9COIUeXnY6yprlXw2LJd8G28hkpo5pbguu02t7TddSFM5JLJwI6Cydsq4f+vy6HVP2lUrTYZ+oH5rTvUWl2Nb1aR1s7Tac8B9/wD/ACnem/8Aos/9378SRpNuIH8D6EH8llWIhn2RbHqTVBjEM+THgu905H4HX0WykmUrdLbVvJbePQ962K4QBAEAQBAEBU9vsQMLYxz3z8LAfVaTOb2jd3cV7zNNgsEGKYnJJUDfip2h5Ycw57iQwEcW+Fxt+yBmCViCNezqsw43zZuwFlIdQ+oAgCA6qinZI0te1r2nUOAcPgUMNZ5lWxTs5oprljHQOPGF26PuG7PgAteBFazR02c0Zltzs7JhUbgajvWSg7osWkWsLubcgnPI+asaWGJNlf8Ato0+r1LJsDtQzDaOnp5o3M8O/mC0nvCZCc8nDxZHlZQ2T9Nh65VScZp7eRo2FY5BVC8UjXH3dD8CscSLlWortXoMkVkmPhNlhyS5sAFE0+QPkkgaLuIA5k2HxWTKi28Iy7tdqaWrhjYJ2NfG8m9r+EtIcBzNw0+i3q1Crb6lpdkX3pN+ivFnp2Q2llr6eSnbG5wigYGTbjgJHR2a67vZDjYHd8+ShcnPOxalRTpZwfHl53KniG0xAIvZQ5ydyVUIblDxfGC8nNbpFG255NY7JtnI6ik/3qISN3i5odewJ6Xzy5qXhWEmcaeqmrZSrljO23kXxmxmHj/gqY+cLD9QnCvAhd1j5yfxOufYXDnixo4B+6wM+bbEJwoyrrFykyuYv2TwEb1HLJTvGjS4yMPnvHfHmHehWjrTLtHal9b3eUUSonqKaR0FQCyWPQg68nNcNQeB+hCgeUz0+lnXqIccepp3ZrtUa6J8cpvNDYE+811913nkQfIHip65ZW55rtXSQotzX6r6eD8C5KQ5YQBAEAQBAUntUpC6mZKP9N9neT8r/eDR6rSzkcnteriqUl0fzK12NShlVVR8ZY43j/y3OB/+ULWtjsu3MXE1tSnWCAIAgCAIDEO3CbvquKAG1+7j8i8nP+YK3V6NbkVrHmxGrTQRVEW46ON1O0Ab0jQQQBa7AeH7fwvquTK5zTcdo/7n9Pu9vBMzKSmv/nxf0+5neO7MwtdvUEr2EcHklht7rvbHnmOSoLtOM7VVRCU/Fr9+eDk2V02y/wAKft5L3fuDngmI4qCGzDfiBt4pQHEcw4Ak/wAQ+Cu6rs6eoS/ySj7GWYK5bSk2v3qXAVUTBd0UvmXM/wCYKtX/AE7pYvLbb82WlwLoyCxzamoiv+jUxI0uJA4+rb2HzVmHZkaXmtP4s6mlWhe9k2n4Y+u/0PJR7L1+JDvKmsZEw/YiIlcOhdfdYfLeViVcseZefaNVaxp4L2s9mNdnlJBRVG5CXzCNzmyyOMjrtG8LcGk2tkBqs0z4Jrjj1581+Pgc3U6u+2L4pM59h9SXUD4nXBhnkbY5WDg2TTzeVb1GOPKKlDbhud22PZtFWuMkbjFI7N1tCeZGl+qruKZ0a9bdXHhzleZXMI7GgyQOlk3gDf8AsLKSRFZqLLNnt7DVsNoGU8YjYLNCEJ6kAQBAZ72s4c17YZbeJu+2/MEB3yI+ZUNyPQdg2tSnDpsyqdiG87EKkj2GwWd5l7S35Ncs1oh7YsTnw+ZtqlOKEAQBAEAQHmxKibURPif7L2lp9eI6jVYaysGk4KcXF9TEdksGxCLFrRxXFNJuzPcd1hY4Z2PElh3gBc5tJstIxwUNLpXVI3J1SwGxc0HlcKTJ0eJeJ2goZCAIAgBKAwPH62Kqx2FznNdB3ocTqC2Ntx5g7nrdWJSitM5Plj+Ck5wcnKT2wXzFsYdUusLiPLdZ/U63HpwXnY6eztKfE240rl4y9n39yOdOx6uWZbQ6Lx839F9TzCuZGbOve/2vADz3SRnYctdAu9VRXTDgqjheRehDCwuRJSzbwLWOABtuObe9iQL5tsdRob2PNbZJlEj4sMdK4AEOLvtfja9/ktlPBtwntq8AczJjCbfb1v6WySMk+ZrKLXIh3QPhdvMc5jhxBsfXn5FS7NbkWXF7E9he1gkBhqrN3wWiTRpvlZ4+z56eShnU47osQuztIrfYtiMrpKyB7t4x92W72pH6xpG9qbWFr6XUWrpcGp1fDo/s/P4mtGcM1WOQOH1HJQ1WxsWV8Oqfgywnk5qQyEAQBAEBm3a7izY492/sg/F3/QD4qGzd4O/2RDu4Stf7j8nPsPwMwUbqh4s+rcHjn3bbiP43c7ycFJFYRyNVb3ljZoy2K4QBAEAQBAEBE4nWeIsBtbXqtJMgsnvgq+OzhrSo2U72kiE2T2zdFUiB7t6N5s2/2T06KSD6Eeh1E+N1y3XTyNYButzrn1AEBT9qcfDhJDH7IBEr/qxv0J9F57tPtRxfc08+WTja7XetXX05v6Lz/wCufLD5q8RV/ebm8GB3hGVr+EcNBvL0l1EZ6WFM3s8L243x78EqpVlfdvlhf9Fii21YNI3E8TvAW8tblTx4VHEVsiSOnafM4UmLd0W9y+SIkXPeneBzycLAjQ8hos4Jl5looNoA+Ju+9xkFxbedult967hzJ8IIPJauDCaRbMLn755dG527YuzFt3O27cZHp0Ub2WGSJ8T2LJT1AcNRfRRtYN00yF2gpW3J5qWtkNqWSk4hSF190KwnsV+XM83Z7uUWJEOcGioYYx++HNcG+ov9FHam4ktEsSx4mtVALfG3Ue0OY/MLk6mMq338Oa5rxX3XNfDqWpbbo72OBAIzBzCtQnGcVKLynubH1bAIAgPHite2njL3cNBzKw3hE1FLtmooxOCiftBiPd3P6LEd6d+lxf2QfeeRboLngooLLyzsa65U1qiHv+xu0UYaA1oAaAAAMgAMgAFMcE5IAgCAIAgCAIDOtssSNNUOByDgHNPMWsfmFFJPJx9Zc6rcPqZ7tFtOXCwKwokMZOwr2z0j56uINuTvAqSC3LdFOJZP1HStIY0HWwWx0ztQEFthipp4bMNpJDuM6c3eg+ZC5/aWp7il45sodo6l01ej60tl9/cUDFm91CxmXjPXMNzJPLMjLovG6fFtvF4fX8HB1EO6ojDrJ/HH5KfsVRNqa+oZILtdA5nkXOjsfkva/wBQ3OmmvheHxLHuTO49tvP4eBA41hUlI8tdmASA4fQ8iujprVdVG2PKSyTV3Ka8zzQVVr5X655K0jLJzBq9oezvLllxvbutuNlI1sRtmuU2MUjoXvgLGlsZFvZsNBvNI0ueOt1VdbzuFZg+YNtQwEF4s4mxIyFue7pe6zKl9BG/xJTFKpsjfa8iM9fqFrFNcjMppkBXzi1hoMlLFEEmUraTdLd4e0LHeGRBGhB59VNGPiacTxsaxsDtGK+kjeXDvQN2QD3m+EutyOvqqFkeGTR0qrOJeZM0p3XOj4DxN8jqPQ3+IXN0v+K2dHRekvY+a9zz7mjMNm4+89avkgQHVUztjaXONgEbwbQg5vhiY5thj0+K1QoqPNzsifssaPac4jQDieJsBwCh9dndXDoav/t/v/Rp2yWzcWG07YIs+L3nV7z7Tz+XAABTHCnNzeWTSGoQBAEAQBAEAQENtPs7HXxbkmRHsuGoPRYayRXUwtjiSMnxHshqS/wygt8s/qnCvErw0ihyZL0Ox4weMTFpcftSDPc5Ejrz0HqknwrYaibphlL3+Bd9l9qo6zwEgSjhwcObfxHBYUsjS62F/o9V/J3bT7VQUDCZHAutkwHP15JKSR19PpJ3Pbl4mb0GOTYjOJZgWt1iaRYbhtYtB1BPHjZeX7dtbwvI4fbqq/vKqa9+FNt+bf4R3bYS/ro28GxX9SXE/gqHZyUlDHivmcjtB/5q4+GP5ZWOzj/N1TrgANYM9TdxAA5m69F/VUXOqtLxk/gkdW1PCfg39ORNbYQtfNIx3syNaeovyPDMXU/9MWO3RNPpJr6/UgnNxtbXk/iZOZbEgaAkLvI6PM9dPK4aaHra6kTRHJE5T1Ra0bjiCW2cN4G9yb6DIZA26hZzuQuLyTWDve6znNJYT726fPnZJeRC5RiT8OIGNm7vAgE2ytYa21PNacOTV2Hiq8SuDmtlEwpFfxSs3mkeR/v4qVIyt9j52fVc5lkipc5GgyhgNid3da7d4E5g242PkqGqjvlFmVVrSlDmjUdl9u21Mscc47uYFzCT4Qb8CD7Lt5oFuvouVbCTvrsiuWU/Y/ykYp1nFZGNiw91++9Ggq6dQ6aqpbE0uebALDeDeuuU5cMTJNqtqKjE5xR0Dd551N/Cxuhe93ADn6C5Ki3mztxjXoYZlvNl+2I2QiwuHdZ45X2M0pGb3fg0cG8OpJJlSwca22VsuKRY1kiCAIAgCAIAgCAIAgCA4yMDgQ4Agggg5gg6gjkgxkwva2OGirAKOQkE7wa292OGZ3HDMt49OqheE9jna7sa2EP7mpY+a8z27C4dSVdUZKyR0shN4o5DeMniT77r6NOXmdMxSyWtP25ZfBUWYi14bZ/P6i17VRblex1rB0YA82kj6WXl+3oYm/NJ/T6HH18eHWQk+qKptm61Q3rGLfNVOxllR/5L6FbWLOoi/wDj8yvdnRAqKlxte8TRzz74m3o1ei/qqEpUwa5Jv6HR1OFCMvP6EjtTWb1U+32QxmvEC5+bvkrX9K0uGhy//aTf0K0/Sln2FSxHZtz3mSJp3TdzgcgDa+ROgOa6Wo1dFElFyWX05v4Iu06herMhsPhNRKWi2Q4HKwy15KxGTxsWJ4W7JuLBC17N47rehvmM7dFIsvZlayxJNxLLPUjh/dlukUZLO55ZZzb4/gsrAPHJUa3PDz4hbYN0iHq60C50yOZWJbLcnrhnkSPYzUkY1T2yDxM0+XdPf9WhUbXlM6dawbPt/shHVhskdo6kuawP4OvfJ4Gumuo6jJc3U293wtLnJL4lbW0xmltu2kRWyu0tVSGSCujduwj23HTkN45PaeBGY+kvFjmTdm0aqyzumspdf3mQdbitZj05go/BC02kmN9xg5D3nW+yMzxsM1jDlzPSSsq0UeGG8/kaXsnsvBhsPdwjM5ySOzdI7m4/QaBSJYONZZKb4pMm1k0CAIAgCAIAgCAIAgCA4veGgkkADMkoZSzsjMdrts5aqYUOHNL5X5EjIAcXOP2Wj+9QFG23sjp1UQ08e8t59EWTYnYiLDwZHnvqp4/WTO4X1awH2W/M8eAG0YpFPUamdz9Ll4EHtn2fEl1RRAB2r4NA7rHwaf2dDwtxw49UcTWdnxt9KGzK5S7TumDI6i+/ESA91w5tst14OeWnMcb2XK7T0ktRXmHrLp4o5dl02lXdzT2f0f3Pu3A3mQTDTNh9c2/ivP8AYycb3VLZ5T/ncmsXG4T/AHmUbZ3EBTzVEhtezQ3qSXZeWl167tvSy1PdVx6t/Q31tc5utQ8X9Cx7K4QZ7zznLN5v8SSud2p2r/bQWi0nRYbX0+5C8yk4weFHmybcwzsl3RutEb9wcrC9z1IB+K4eksVGqqlLd8Sz73gr6WXfWtx2is49vi/PBnkdFuSmaN+651wQRcG+Z5cQvpUq2nsdhXZhwzO6OpJBbK6zxmHb1r3J0ty0WsfBiSTeYb+R9OLsOXeg5m2dtdLc1JCS8SOdU8cvgfJqjL4/gpNiBRfI8MtTkfL8QsSZNCBDVzy5psCQMz0Chuexbpjhlx7BKTvcVa/hDFI+/K4Ef9ZVKxlyKNi272sgpmtvJmx29lxIBAHXW/oudqqVdwpvk87F2vsp38M7Hwxi8+3Z/viU3Dtn6zHy6WeR9NTfZBHjeSAWndNrNzBudRprdSwxNvfl9s/Ut36+EIurT7Y2yd+zmLzYDN+h1LP1BN27uYsf9SM8QeLTnfrrInjZnlf7i2i1968p9f35GuU1Q2VjXscHMcLtcMwQtzpxkpLKO1DIQBAEAQBAEAQBAEB8e4AEk2AzJKBLJlG2m1U1dOKCgG892p0DQNXvPBo/LUkBRtuWyOrVXDTQ7yzn0RdtitkYsMh3WeOV9jNMR4nu/BoubN4dSSTulg5910rZcUiflkDAXOIa0Zkk2A8ykpKKyyFtJZZWq7beBh3YmumP7OQ+8fwC5l3a1Nfq7/wjl29r0QfDDMn5FO2tgNe0zinbDK0hveB+ZzDQ1zbAP1y4j5Kgu3OKXqbLm1095Tuvs1FfG6tvbv8Akp1W+WNppp7s3rEcRkbhw9R5810KnptVKOohu116+x/vsK0YzpakuXPBX48Ic6ps4eFxDg4aEA558+hXZ1GpjCmVkeaT+J0/7mDplNPkmaZi7xDTxQtyMmZ/dbn8zb4L5vp3Ky2dj6fM5mpl3WmUF13f75v5HfRStip5Hm1mxvcfulIwnbqYRj1kl/JL2bDEMrwMmZVeHUajj5r6vxbl9wOjEKwhh0N8uB1yWlsmoktMFxFekqb5DRVVIvYO6nxEtyJJHnp5KSNzRFOlSJKgtPcNvqL39eSlVikRuvgLZg+AOe05AN4k5NHn/d1HZbGPMmo01lzxBHpo8RjoS+HD2GSeUBsj2iwsCSB0FzxXL1GpjFcUtkdpw03Z0O81Msvw/H6y77F7DMDmVta8TuDXPIcPBGWkjIH2iLXudLaBU6bpXShZDaGG37U8JfX3HPt7Ss1WJraGHt7zQ8AJdCJHAh0pMljqA83aD1Dd0eiuadPg4nze/wAfwVaM8HE+u/x/B1bS7PxV8JilHVjx7THe8PxHFTNZNrao2R4ZGZ4BjU+CVJpaq5hJvcZix0lj6c2+fEZ6p4OZXZLST4Jeqa9BM2RoewhzXAFpBuCDmCCtzrJprKOxDIQBAEAQBAEAQBAZl2nbXubalpgXyyODGtbq5xNgPK/z8lHJ52R09LTGuPfWFj7PtkG4bB4rPqZbOnk1ufcafdbf1NzxsN0sIpX3Stm5MtEjrAmxNhoNT0F0bwskDeEUDabCq+pO+8NEY9mJji63V1h4j1F+i4WvhqpricXhdE/3JwtfptXfz2j4J/PxK5EydhsLN8mt+N7ZrzsnVLd7+9nHS1FUuFLHuR6RVVTbG4NtLsafnu3C1Xc44cbE/wDcayO+z9y+x0V2JmRvd1MDJGHldpHUHgeoW1NXdz7yibT/AH+DePaU1tbBfL8FCw+ve2V0TQXbt3W1Nh04kcgve6iEK61KT9F7b+Zbt0uFxwZYZcUNU6N1x4G7ttOJN/n8lwp9kxqjLuerzj7FHU8Viw+aWD7tFXvlp+4Zk0gB5AtcA3tzOep6Ac1P2N2W42rUWrGM48cvq/Z0R0ez65upOaxj3fH9/NLdgzgDrw/Fes4joYOr/Yzjkb2KSllYC2exX8Uou4k3L3yB+KoTXC8FyMuJZOOG4dLUv3IWOe7k0adSdAOpWjkSRg5PCRomG0tPhsTWzkSVB1jjzzJyBdxOgsPmtXfwr0fiX6+zEv8AJqHheBISUdTWAGod+jQfZibk4jqNGeufRcLU9rwT4avSfj0X3+XmUdf/AFDVpYOvSpe39+hMbPYWxhJYwNijz/edwudSeOfJcHWaicvWeZP+EeOhO3V2O+55S8fHy+Za4ZnVEMdFE4NuO+qnuFwyJzi5rDmPFJyv7IcV6XQ1taaMPe/YdrSJy08YeO79jef5LfBWwsy70uPM3P0G6PRTPtHR1vDsWfbn5bF9Tgup3HFIbtHeNJcQAAcyT01UsdfppY4Zp52257+Qd9aaWd2Rm2WzLMRg3DZsjbmJ/uu5Hm06EeuoCttZMX0xtjhlB7Ptpn0Mxoaq7W75aN7/AE3nhf3Ha30zB0JK1TOfpbnTPuZmurc6wQBAEAQBAEAQEFthjIpYHG9nEG3QDU/h6rWTwizpae8mZ/2Q4OauolxOYXDS6KnB4e+8eQO4PN/RYgupNrrsy7tcka6tygEAQEViWCtkzaADryv+RXD7Q7HjfmdW0vDo/s/3BXt08ZkDWYfuHxAt88h8dPmvIajSajTPFkX++a2KlmnXsK9WzMe1wiY6c55sADAesjiGn0JW1cJRadj4fbz+Cy/iVLdMpReN/l8TLn0b3YiI2Rl73ue1rGuF72cbB17XFtei+izTv0EOF74j9CxKqVlXDDnse6nwyQSvEomYbZPA37G/2wM3eYz5qhVdXS+7skl79kVcVf8AjsaTJB08lPbvmgsd7MjfE13k78DmulGcobrl/BlK2jeO8STpmRS+yRfkrEbky3TqIT25M9Ywfot3NLmW64SnLEVllLx7AqVlRJNVT3bcbsMRzIaAPE/gCQchz1VOdmXsdqjs1qKla8Il8NoKqoYGQRNoaXmQQ5w529px6uPqUjVKW7N7O0KNOuGhZfiS2yuzwbGZIWhz7EulkN3e9razRY8OWa8d2hqZ23OvdrpFLourPHajWaztCUsPZN/x+/8AQpnOrHNbG21h43kkjPjyGWVgoJ8GnjmXuRyYaeV7Ucbrm8/z5EviVTFCwQCVsQJDQ6QgNzF3Pe/mTlbyWNJTLV2pvYvShGf/AOat4+3Vvz6Y9hG0+NU8EggheXwNdd722c6V/wBqQ8DmA1o0a0ZLr9ocUo91D1UvHGX9iW+5wtjWtq14c3+/kkBPPMPC1zW3PikG4N3hrmTrp0XnuCmvm8vwW5VlG+1bbeb226Fj2Kwbx98buDbhryPaOhLR7oz8z5Lv9j6Sc599NYS5LzLvZujip97zS5N9X5eXz9xeF6Y7pnPa1syJY/0yMeOMWlA+0z3vNt/gTyC1kupz9dRxR41zR7uy7ac1cJgldeaEDM6vZo13UjQ+h4pFm+iv7yGHzReFsXQgCAIAgCAIDF+2DFy4ytByaQz4e187qKb3O7oa+Gvi8smj9ntE2DDaRjQP8Fjjbm8b7j6ucSpFyOLY8yeSwrJoEAQBAeOWmE3t5x8GHR3Vw4jk3Tn01xxczVrPM5Ow2Em5ijJ5ljfyWnc15zwrPsNe6g3nhXwMB7RY/wBFxsPAsO8idZp3cnNYCARp9pWb48eknGO2z+RVvj6y8umxdI+9s6zYoWtaS0NjbISRoC517eeS+eq6nGMJ+3JyKuPD9GMEllbJv3/cgsTwes/xzLCBL7cTt0Aj3nxAAZ8xmcl6vSQtrqWMLy8jqaPSay2ClwrfpyICWspKQg75kk/8OJx3L9CfEfK6uuXU7K7Doh/k1Mkv4/PyPJVbST1Ttze/R4uQBvbyWE1Lrk2u7Y02ljw6aOfP9/I2eoHUkr537s2X6t4uS3m4jgbcVPBwjuzmW9pvUrdljk2gD2kXke45BrGEDzdLJYAW90HzUN3aFUIvhe/77ylZqq4Rbcl+/vgeLB98NLKh8zIzrHHvWdb3naWy0svL3TSfFQlnxf25nI7+uGVFvD8Gl/Df3LZQVQeGxxBtPFe28QTa/F2XzK50NMp3Lvpbvq+SJK7pWrhjiEc4zz/fezQ8I2fhp2FoaHl3tueA4u878Oi9rptJXRHEfid/TaSuiOI9ebfNkdXbIRi7qUmncTdzI7BjufhtZjj7zQOoKg1nZlGp3lHdC7Sqa9FuL8irbRYfJDMwgulhLA7dkNnF1yHDIWNrDI5Zrga7SVaSUVDKzvnCa9hydXR3c03mS83+PmW7ZnHe+tG4AG3hsN3TVhboHAZ5ZEZhdbsvtJ3vurElJcscmvI6Ok1Xeei/d09zXRr+VuixLtF84Sxh7S1wBa4EEHiDkQgayYF3rsHxDeF92GUtd+1EefUsIPnbktORwa26NQ15m/RvDgCDcEAg8wdCtzvHJAEAQBAEAQH507Q3FtZVQv171zx5PO+35OUEuZ6jScMqYteGPoaV2R7UMnpY6V5DZ4W7gBy32N9kt5kCwI6X4reEs7HH1+klVLjXJ/waCpDnhAEAQHxAeCsxqCL25WjyN/osNpE0KLJ8kYv2l1NDV1Qm79zAGtDgwAuLmlxDgSSBkQNOCzC5Ri4pcyxHsiTlxzeEeiPH67ETaho3lvCQjcZ577iGn4krn1aCiEuKEEmSqvQ6fpxMmcP7LKioO9iNWbamKD8ZHD5BvqrqguprZ2jY9oLhRfcC2To6JtoKeNhIsXEbzj5vddx+K2wihOTn625zrNmKOYWkpoXfwAfRR9xXnOCv/b1ZzwopeOdlgBL6CUxO17qQlzPIPzc313vRb8PgV7dDCe8dmVh+J1eGh0VZT2ifkS5ocx3IiVuh4jMEclFKqDTUlzKbqtpTi4pxZKQ7QU0rC7dL3DPdyJd5EkC/nZecv7Bsc80TST8c7fBP5GM0W7TW/mS+A7PNr4WztBpw7eBY7Nws4t8TRkL2vroQtq+xNSnic4te9/YxLsiuzeD4V5F4wSlkhiEcjg8sya7m3hccCNPReh08JwgozecdTraeE661CTzjqe9Tkx5K/Do527rxxuCNQeir6nS16iHBYvwR2VRsWJIhabZkwzxyRvu0O8QIztY2I6529SuRR2PKi+NkZZSfhvj6lKOhddsZwe3X4P8AfYWVd86IQGJ9rbG9/K/mWD1DGg/S3otWcfVxXe5Xj9DRuzWsM2GUjjr3Yb9wmMfJqyuR1a/VRZlk3CAIAgCAICj9pOwLcUaJInCOqYLNcfZeNdx9sxno7hc5HhrKOSzp9TKrboYlWUddhb/94gkYGnJ9iWdCJG+H53UbgzqQ7QhJYmWrBu1+VgAc7eA96zvnr81nMkay0+ls3i8E8ztmbxaz4O/5lnjZH/p9f+7+UdU/bW0aNZ8D+Lk42Yeioj60/wCTzDtMr6n/AC1NNJfQxxEj7wafqmZMd3o4c3k5jDsfrdYxC08ZpAP5QXOHwThb5mP7vTw9SBIUfZFLLnW173c2QN3f533v9wLKgiKfaNr9Xb2Ef2o9n9LQ0DZaaMhzJWiR7nOe4tcHN1JsPFu5AAZqxQo8W6OdqLbJLLbLb2K4n3+FxNJu6Bz4XfwneZ/I5o9Fi1YkYg8ovajNggCAIDhMxrmkPALSMw6xFuoOVkBjfaNsxAS1+G9xHLdxkb3hja7IboYCO7BJvxaPitlTtnBUtpqnzDtlsWobPhInbYG8T7OHO7SRf0JUWGiu9HZDeuR3UPalPA7u6qMh3FsrCx30B9bFOILU31+vHJbsN7R6WW29dh8w4fgfktsk0NdW+exYKbaCmk9mZnqd36pksq6D5M9rKuM6PYfJw/NZN+JeIfVsGr2j+IIOJERi+00MLSQ4X5nQfmsZIrL4xXMwDbfaA1swihBe5zt1oGZc5xsLdSSsFKEHbPifI/Qmx+EGioqenJu6ONocR72r7dN4lbHTRMIAgCAIAgCAIAQgIqr2ao5jeWkppDzfDG4/EtQzlnmbsVhw/wCApP8A0Iz/AEoYJCkwanh/woIY7abkbW/QIZyz3IYCAICG2xwv9LoqiC1y+N27+8PEz+YBbQlwyTNZLKwZL2AYvuVFRSuNhK0SsB95nhcPMtcPuqfUR6kVL2wbmqxOEAQBAVbbvE+5ZG29g8uJ67u7l87+inojlkN0sIyDavGw4EAq7FcJTlLi2RdOw/aCSeJ8DyXCM2YTnYZG3pf4WVK9Liyi5TnhwzS6+giqG7k0bJWHVsjQ8fAiygJioYn2V4fLcsZJA48YXkD7jt5o9AFjhRDKiuXNFfquySdn+Xrjbg2WP+prv6VjhIHoa+mxHS7C4zH7MlPIOkrgfg6MfVMGv9k+kmdD9lcdOW7GOvfM/wC6YYWjl1kzrZ2U4pUn/eKiGJvRzpD92wH8yzgkjpIJ5e5oOxPZtSYWe8beaot/iyWu2+R3GjJl+eZ4XWSyopFzQ2CAIAgCAIAgCAIAgCAIAgCAIAgPzbtKHYJjhlaDuMlEzQPtRS332j4vYOrVcXp1lf1J+0/R1PO2RjXsIcxwDmkaEEXBHmCqZYOxAEAQFY7RMJjqaN2+8xlh3mPAvY6WtxBvYj8lLVNwlsR2wUo4ZgkWyFXV3MJZLHvFu+0utcaixaDfPRTztIIVYNq7Mtjjh0Xj9t2qrSlksxjgvC0NggCAIAgCAIAgCAIAgCAIAgCAIAgCAIAgCAIAgMr7etnu+pmVbBd1Od2S3GN5Gf8AC6x8nOU9EsPBFbHKOXYZtUJ6c0Ujv1sAvHf7UROVv3CbeRasXQw8ma5cSNSUJIEAQGSds+07huUcHike4NsNS93hAHxt5nopq1hcTIp7vhRoWx+Bigo4acWJjb4z7zz4nu9XEqKTy8kiWCZWDIQBAEAQBAEAQBAEAQBAEAQBAEAQBAEAQBAEAQBAdNXTMlY6ORocx7S1zToQ4WIPoUWwPzFjWGT4FiIaxxa6N2/TynR7DcDe55XY4efMK7GSnHDK0k4Syjf9jNsIcSiBFmTAfrIicweJb7zeo9bFVZwcWTQmpFkWhuVjbXa6Kghcd4b9vh+Z6LeEMs1lLBnPZFgb8Rq34pUA93GXNpweL9C/qGgkfvH9lbWS6IxCON2baojcIAgCAIAgCAIAgCAIAgCAIAgCAIAgCAIAgCAIAgCAICs7e7HRYtT92/wSMu6GUC5Y78WnQjy4gFbRk48jDWT8810dbgswjqIy0g+B2e6632o5Br9RxAVhWRlzIXW1yJh3a5OGboLyf2nk/wDdatQMrjO/ZTZGtx+Vs1UXxUYN94jd3x7sQOt9N/QZ6nJaSs6I3jDG7P0NQUccEbIomhkbAGtaNABoFEbnegCAIAgCAIAgCAIAgCAIAgCAIAgCAIAgCAIAgCAIAgCAIDorKOOZhZKxkjDq17Q4H0OSAh6bYrD43B7KKmDhmD3TcvLLJATwCA+oAgCAIAgCAIAgCAIAgCAIA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" name="AutoShape 4" descr="data:image/jpeg;base64,/9j/4AAQSkZJRgABAQAAAQABAAD/2wCEAAkGBxQQEhUUExQVFRQWGRgYFxgXGBwYIBweGh0XFxoaHBgcHCggGh8lHhgcITQhJSkuLi4uGyAzODMtNyktLisBCgoKDg0OGxAQGy0kICQtLCw0LywsLCwsLCwvLCwsLywvLCwsLCwsLCwsLCwsLCwsLCwsLCwsLCwsLCwsLCwsLP/AABEIAM0A9gMBEQACEQEDEQH/xAAcAAEAAwADAQEAAAAAAAAAAAAABQYHAgMEAQj/xABHEAABAwIDBQUFBAgDBgcAAAABAAIDBBEFITEGEkFRYQcTInGBMlKRobFCksHRFCNicoKiwvAzNEMVJETS4fFTg5Oys8Pi/8QAGwEBAAIDAQEAAAAAAAAAAAAAAAMEAQIFBgf/xAA3EQACAgECAwQKAQMEAwEAAAAAAQIDEQQhEjFBBRNRYSIycYGRscHR4fChBhQjFVJy8TNCYiT/2gAMAwEAAhEDEQA/ANxQBAEAQBAEAQBAEAQBAEAQBARWJ49FBe5uRrnYDzK3jBs1ckitydosbXW3WuHR+f0UvcMi75FjwHaKCtB7p/ib7TDk4dbcR1Fwop1yjzJIzUuRLLQ3CAIAgCAIAgCAIAgCAIAgCAIAgCAIAgCAIAgCAIAgCAICpbdbVsoo3DesbeLn0A6lTVV8RFZPhMkwvCsR2gcXxnuKUEjvH3ANtQ0DN5+XUKSVqjtE0VTlvIsEnYW4NuzECZP2obNPwkuPPNaLUTNnRB9CmV9HX4LUM728cjTeOVh3mPtqA62Y5tcAbahW4TjYsMq2VyrfFE3rYfahmJ0wlbZsjfDKz3XdP2TqD+IKo21uEsFyuxTjksKjJAgCAIAgCAIAgCAIAgCAIAgCAIAgCAIAgCAIAgCAIDx4vXinifIfsjIczwC2jHLwYk8LJhWHYdJtDiJY4n9FhO/O4G17k2aOriD5AE8lZtlwR4UV61xPiZvdJSshY2ONoYxgDWtaLAAZAAKoWTuQEbtFgcVfA+CZt2OGRGrTwe08HD+8ltGTi8oxKKawzDNm6uXAMUMU5/VkiOU6B0bvYlHlr0G+FemlbXlFKD7qzD5H6FBXPLwQBAEAQBAEAQBAEAQBAEAQBAEAQBAEAQBAEAQBAEBlPbbtF3MYhacwLnzI/Bv/ALlZojhcTK9zy1FFr7M9mv8AZ1DHG4Wmf+tm577gPD/CLN9OqglLieSeKwsFrWpkIAgM17bdnRPTCqYP1kGT7cY3HP7riD0BcrOmniXD4lfUQzHK6Ex2T47+mYewON5ID3L76ndALD1uwtz5grS+HDMkqlxQTLkoSQIAgCAIAgCAIAgCAIAgCAIAgCAIDi54GpA8yhjKRwFQz3m/EJkxxLxOwG6Gx9QBAEBxe8NBJyAFz6IDC6GI4tjsYcLxxOM7x0YQWD7xYLcrq3Z6FaRWr9KbkbsqhZCAIAgOqrpmysfG8XY9pa4cw4WI+BWU8PJhrOxjPZVK7D8VqKJ5yeHMF+LoiXMPqwuPwVzUenBTRVo9GbgbWqRbPjnAZkgDqhlJvkcWStdoQfI3QNNczmhgIAgCAIAgCAIAgCAIAgOqpnEbS52g/uyM1lJRWWUPa3bptMDd1jwaD9So3I512rk3ww3f7zKlQVGK4l46eAtiOkkhEbSOYv4nDqAVjhbI1pb7N5Sx7CVj2FxU5uqKYHlvSH/6ws8Bt/pr/wB7O0bH4tHm2and5SPafnGnAzH+n2L1Zs7BU41Te1C+Qc2ObL8rl3yT0kO71tfKWTupu010bgyqgLHcnNdGfg4Zpx+IWuuh/wCWHwLThu2lJPpJuHk/L56LZSRZr19E+uPafds8TbFQyva4Hebugg39rI2PldTVLMkWZyXBlFI7B6DebV1bhnLIImn9lg3jboXPt/ApNQ/Swa0LETV1XJggCAIAgMW7U2foGLU1a3Jrtx7jzMZDJPjGWj1V2n06nEqWejapeJsk04awv4AXVJl2EXKSSKvW1m/cuP8A08lG2dWurh2RRMZxt1PJvxPLXDl9COIUeXnY6yprlXw2LJd8G28hkpo5pbguu02t7TddSFM5JLJwI6Cydsq4f+vy6HVP2lUrTYZ+oH5rTvUWl2Nb1aR1s7Tac8B9/wD/ACnem/8Aos/9378SRpNuIH8D6EH8llWIhn2RbHqTVBjEM+THgu905H4HX0WykmUrdLbVvJbePQ962K4QBAEAQBAEBU9vsQMLYxz3z8LAfVaTOb2jd3cV7zNNgsEGKYnJJUDfip2h5Ycw57iQwEcW+Fxt+yBmCViCNezqsw43zZuwFlIdQ+oAgCA6qinZI0te1r2nUOAcPgUMNZ5lWxTs5oprljHQOPGF26PuG7PgAteBFazR02c0Zltzs7JhUbgajvWSg7osWkWsLubcgnPI+asaWGJNlf8Ato0+r1LJsDtQzDaOnp5o3M8O/mC0nvCZCc8nDxZHlZQ2T9Nh65VScZp7eRo2FY5BVC8UjXH3dD8CscSLlWortXoMkVkmPhNlhyS5sAFE0+QPkkgaLuIA5k2HxWTKi28Iy7tdqaWrhjYJ2NfG8m9r+EtIcBzNw0+i3q1Crb6lpdkX3pN+ivFnp2Q2llr6eSnbG5wigYGTbjgJHR2a67vZDjYHd8+ShcnPOxalRTpZwfHl53KniG0xAIvZQ5ydyVUIblDxfGC8nNbpFG255NY7JtnI6ik/3qISN3i5odewJ6Xzy5qXhWEmcaeqmrZSrljO23kXxmxmHj/gqY+cLD9QnCvAhd1j5yfxOufYXDnixo4B+6wM+bbEJwoyrrFykyuYv2TwEb1HLJTvGjS4yMPnvHfHmHehWjrTLtHal9b3eUUSonqKaR0FQCyWPQg68nNcNQeB+hCgeUz0+lnXqIccepp3ZrtUa6J8cpvNDYE+811913nkQfIHip65ZW55rtXSQotzX6r6eD8C5KQ5YQBAEAQBAUntUpC6mZKP9N9neT8r/eDR6rSzkcnteriqUl0fzK12NShlVVR8ZY43j/y3OB/+ULWtjsu3MXE1tSnWCAIAgCAIDEO3CbvquKAG1+7j8i8nP+YK3V6NbkVrHmxGrTQRVEW46ON1O0Ab0jQQQBa7AeH7fwvquTK5zTcdo/7n9Pu9vBMzKSmv/nxf0+5neO7MwtdvUEr2EcHklht7rvbHnmOSoLtOM7VVRCU/Fr9+eDk2V02y/wAKft5L3fuDngmI4qCGzDfiBt4pQHEcw4Ak/wAQ+Cu6rs6eoS/ySj7GWYK5bSk2v3qXAVUTBd0UvmXM/wCYKtX/AE7pYvLbb82WlwLoyCxzamoiv+jUxI0uJA4+rb2HzVmHZkaXmtP4s6mlWhe9k2n4Y+u/0PJR7L1+JDvKmsZEw/YiIlcOhdfdYfLeViVcseZefaNVaxp4L2s9mNdnlJBRVG5CXzCNzmyyOMjrtG8LcGk2tkBqs0z4Jrjj1581+Pgc3U6u+2L4pM59h9SXUD4nXBhnkbY5WDg2TTzeVb1GOPKKlDbhud22PZtFWuMkbjFI7N1tCeZGl+qruKZ0a9bdXHhzleZXMI7GgyQOlk3gDf8AsLKSRFZqLLNnt7DVsNoGU8YjYLNCEJ6kAQBAZ72s4c17YZbeJu+2/MEB3yI+ZUNyPQdg2tSnDpsyqdiG87EKkj2GwWd5l7S35Ncs1oh7YsTnw+ZtqlOKEAQBAEAQHmxKibURPif7L2lp9eI6jVYaysGk4KcXF9TEdksGxCLFrRxXFNJuzPcd1hY4Z2PElh3gBc5tJstIxwUNLpXVI3J1SwGxc0HlcKTJ0eJeJ2goZCAIAgBKAwPH62Kqx2FznNdB3ocTqC2Ntx5g7nrdWJSitM5Plj+Ck5wcnKT2wXzFsYdUusLiPLdZ/U63HpwXnY6eztKfE240rl4y9n39yOdOx6uWZbQ6Lx839F9TzCuZGbOve/2vADz3SRnYctdAu9VRXTDgqjheRehDCwuRJSzbwLWOABtuObe9iQL5tsdRob2PNbZJlEj4sMdK4AEOLvtfja9/ktlPBtwntq8AczJjCbfb1v6WySMk+ZrKLXIh3QPhdvMc5jhxBsfXn5FS7NbkWXF7E9he1gkBhqrN3wWiTRpvlZ4+z56eShnU47osQuztIrfYtiMrpKyB7t4x92W72pH6xpG9qbWFr6XUWrpcGp1fDo/s/P4mtGcM1WOQOH1HJQ1WxsWV8Oqfgywnk5qQyEAQBAEBm3a7izY492/sg/F3/QD4qGzd4O/2RDu4Stf7j8nPsPwMwUbqh4s+rcHjn3bbiP43c7ycFJFYRyNVb3ljZoy2K4QBAEAQBAEBE4nWeIsBtbXqtJMgsnvgq+OzhrSo2U72kiE2T2zdFUiB7t6N5s2/2T06KSD6Eeh1E+N1y3XTyNYButzrn1AEBT9qcfDhJDH7IBEr/qxv0J9F57tPtRxfc08+WTja7XetXX05v6Lz/wCufLD5q8RV/ebm8GB3hGVr+EcNBvL0l1EZ6WFM3s8L243x78EqpVlfdvlhf9Fii21YNI3E8TvAW8tblTx4VHEVsiSOnafM4UmLd0W9y+SIkXPeneBzycLAjQ8hos4Jl5looNoA+Ju+9xkFxbedult967hzJ8IIPJauDCaRbMLn755dG527YuzFt3O27cZHp0Ub2WGSJ8T2LJT1AcNRfRRtYN00yF2gpW3J5qWtkNqWSk4hSF190KwnsV+XM83Z7uUWJEOcGioYYx++HNcG+ov9FHam4ktEsSx4mtVALfG3Ue0OY/MLk6mMq338Oa5rxX3XNfDqWpbbo72OBAIzBzCtQnGcVKLynubH1bAIAgPHite2njL3cNBzKw3hE1FLtmooxOCiftBiPd3P6LEd6d+lxf2QfeeRboLngooLLyzsa65U1qiHv+xu0UYaA1oAaAAAMgAMgAFMcE5IAgCAIAgCAIDOtssSNNUOByDgHNPMWsfmFFJPJx9Zc6rcPqZ7tFtOXCwKwokMZOwr2z0j56uINuTvAqSC3LdFOJZP1HStIY0HWwWx0ztQEFthipp4bMNpJDuM6c3eg+ZC5/aWp7il45sodo6l01ej60tl9/cUDFm91CxmXjPXMNzJPLMjLovG6fFtvF4fX8HB1EO6ojDrJ/HH5KfsVRNqa+oZILtdA5nkXOjsfkva/wBQ3OmmvheHxLHuTO49tvP4eBA41hUlI8tdmASA4fQ8iujprVdVG2PKSyTV3Ka8zzQVVr5X655K0jLJzBq9oezvLllxvbutuNlI1sRtmuU2MUjoXvgLGlsZFvZsNBvNI0ueOt1VdbzuFZg+YNtQwEF4s4mxIyFue7pe6zKl9BG/xJTFKpsjfa8iM9fqFrFNcjMppkBXzi1hoMlLFEEmUraTdLd4e0LHeGRBGhB59VNGPiacTxsaxsDtGK+kjeXDvQN2QD3m+EutyOvqqFkeGTR0qrOJeZM0p3XOj4DxN8jqPQ3+IXN0v+K2dHRekvY+a9zz7mjMNm4+89avkgQHVUztjaXONgEbwbQg5vhiY5thj0+K1QoqPNzsifssaPac4jQDieJsBwCh9dndXDoav/t/v/Rp2yWzcWG07YIs+L3nV7z7Tz+XAABTHCnNzeWTSGoQBAEAQBAEAQENtPs7HXxbkmRHsuGoPRYayRXUwtjiSMnxHshqS/wygt8s/qnCvErw0ihyZL0Ox4weMTFpcftSDPc5Ejrz0HqknwrYaibphlL3+Bd9l9qo6zwEgSjhwcObfxHBYUsjS62F/o9V/J3bT7VQUDCZHAutkwHP15JKSR19PpJ3Pbl4mb0GOTYjOJZgWt1iaRYbhtYtB1BPHjZeX7dtbwvI4fbqq/vKqa9+FNt+bf4R3bYS/ro28GxX9SXE/gqHZyUlDHivmcjtB/5q4+GP5ZWOzj/N1TrgANYM9TdxAA5m69F/VUXOqtLxk/gkdW1PCfg39ORNbYQtfNIx3syNaeovyPDMXU/9MWO3RNPpJr6/UgnNxtbXk/iZOZbEgaAkLvI6PM9dPK4aaHra6kTRHJE5T1Ra0bjiCW2cN4G9yb6DIZA26hZzuQuLyTWDve6znNJYT726fPnZJeRC5RiT8OIGNm7vAgE2ytYa21PNacOTV2Hiq8SuDmtlEwpFfxSs3mkeR/v4qVIyt9j52fVc5lkipc5GgyhgNid3da7d4E5g242PkqGqjvlFmVVrSlDmjUdl9u21Mscc47uYFzCT4Qb8CD7Lt5oFuvouVbCTvrsiuWU/Y/ykYp1nFZGNiw91++9Ggq6dQ6aqpbE0uebALDeDeuuU5cMTJNqtqKjE5xR0Dd551N/Cxuhe93ADn6C5Ki3mztxjXoYZlvNl+2I2QiwuHdZ45X2M0pGb3fg0cG8OpJJlSwca22VsuKRY1kiCAIAgCAIAgCAIAgCA4yMDgQ4Agggg5gg6gjkgxkwva2OGirAKOQkE7wa292OGZ3HDMt49OqheE9jna7sa2EP7mpY+a8z27C4dSVdUZKyR0shN4o5DeMniT77r6NOXmdMxSyWtP25ZfBUWYi14bZ/P6i17VRblex1rB0YA82kj6WXl+3oYm/NJ/T6HH18eHWQk+qKptm61Q3rGLfNVOxllR/5L6FbWLOoi/wDj8yvdnRAqKlxte8TRzz74m3o1ei/qqEpUwa5Jv6HR1OFCMvP6EjtTWb1U+32QxmvEC5+bvkrX9K0uGhy//aTf0K0/Sln2FSxHZtz3mSJp3TdzgcgDa+ROgOa6Wo1dFElFyWX05v4Iu06herMhsPhNRKWi2Q4HKwy15KxGTxsWJ4W7JuLBC17N47rehvmM7dFIsvZlayxJNxLLPUjh/dlukUZLO55ZZzb4/gsrAPHJUa3PDz4hbYN0iHq60C50yOZWJbLcnrhnkSPYzUkY1T2yDxM0+XdPf9WhUbXlM6dawbPt/shHVhskdo6kuawP4OvfJ4Gumuo6jJc3U293wtLnJL4lbW0xmltu2kRWyu0tVSGSCujduwj23HTkN45PaeBGY+kvFjmTdm0aqyzumspdf3mQdbitZj05go/BC02kmN9xg5D3nW+yMzxsM1jDlzPSSsq0UeGG8/kaXsnsvBhsPdwjM5ySOzdI7m4/QaBSJYONZZKb4pMm1k0CAIAgCAIAgCAIAgCA4veGgkkADMkoZSzsjMdrts5aqYUOHNL5X5EjIAcXOP2Wj+9QFG23sjp1UQ08e8t59EWTYnYiLDwZHnvqp4/WTO4X1awH2W/M8eAG0YpFPUamdz9Ll4EHtn2fEl1RRAB2r4NA7rHwaf2dDwtxw49UcTWdnxt9KGzK5S7TumDI6i+/ESA91w5tst14OeWnMcb2XK7T0ktRXmHrLp4o5dl02lXdzT2f0f3Pu3A3mQTDTNh9c2/ivP8AYycb3VLZ5T/ncmsXG4T/AHmUbZ3EBTzVEhtezQ3qSXZeWl167tvSy1PdVx6t/Q31tc5utQ8X9Cx7K4QZ7zznLN5v8SSud2p2r/bQWi0nRYbX0+5C8yk4weFHmybcwzsl3RutEb9wcrC9z1IB+K4eksVGqqlLd8Sz73gr6WXfWtx2is49vi/PBnkdFuSmaN+651wQRcG+Z5cQvpUq2nsdhXZhwzO6OpJBbK6zxmHb1r3J0ty0WsfBiSTeYb+R9OLsOXeg5m2dtdLc1JCS8SOdU8cvgfJqjL4/gpNiBRfI8MtTkfL8QsSZNCBDVzy5psCQMz0Chuexbpjhlx7BKTvcVa/hDFI+/K4Ef9ZVKxlyKNi272sgpmtvJmx29lxIBAHXW/oudqqVdwpvk87F2vsp38M7Hwxi8+3Z/viU3Dtn6zHy6WeR9NTfZBHjeSAWndNrNzBudRprdSwxNvfl9s/Ut36+EIurT7Y2yd+zmLzYDN+h1LP1BN27uYsf9SM8QeLTnfrrInjZnlf7i2i1968p9f35GuU1Q2VjXscHMcLtcMwQtzpxkpLKO1DIQBAEAQBAEAQBAEB8e4AEk2AzJKBLJlG2m1U1dOKCgG892p0DQNXvPBo/LUkBRtuWyOrVXDTQ7yzn0RdtitkYsMh3WeOV9jNMR4nu/BoubN4dSSTulg5910rZcUiflkDAXOIa0Zkk2A8ykpKKyyFtJZZWq7beBh3YmumP7OQ+8fwC5l3a1Nfq7/wjl29r0QfDDMn5FO2tgNe0zinbDK0hveB+ZzDQ1zbAP1y4j5Kgu3OKXqbLm1095Tuvs1FfG6tvbv8Akp1W+WNppp7s3rEcRkbhw9R5810KnptVKOohu116+x/vsK0YzpakuXPBX48Ic6ps4eFxDg4aEA558+hXZ1GpjCmVkeaT+J0/7mDplNPkmaZi7xDTxQtyMmZ/dbn8zb4L5vp3Ky2dj6fM5mpl3WmUF13f75v5HfRStip5Hm1mxvcfulIwnbqYRj1kl/JL2bDEMrwMmZVeHUajj5r6vxbl9wOjEKwhh0N8uB1yWlsmoktMFxFekqb5DRVVIvYO6nxEtyJJHnp5KSNzRFOlSJKgtPcNvqL39eSlVikRuvgLZg+AOe05AN4k5NHn/d1HZbGPMmo01lzxBHpo8RjoS+HD2GSeUBsj2iwsCSB0FzxXL1GpjFcUtkdpw03Z0O81Msvw/H6y77F7DMDmVta8TuDXPIcPBGWkjIH2iLXudLaBU6bpXShZDaGG37U8JfX3HPt7Ss1WJraGHt7zQ8AJdCJHAh0pMljqA83aD1Dd0eiuadPg4nze/wAfwVaM8HE+u/x/B1bS7PxV8JilHVjx7THe8PxHFTNZNrao2R4ZGZ4BjU+CVJpaq5hJvcZix0lj6c2+fEZ6p4OZXZLST4Jeqa9BM2RoewhzXAFpBuCDmCCtzrJprKOxDIQBAEAQBAEAQBAZl2nbXubalpgXyyODGtbq5xNgPK/z8lHJ52R09LTGuPfWFj7PtkG4bB4rPqZbOnk1ufcafdbf1NzxsN0sIpX3Stm5MtEjrAmxNhoNT0F0bwskDeEUDabCq+pO+8NEY9mJji63V1h4j1F+i4WvhqpricXhdE/3JwtfptXfz2j4J/PxK5EydhsLN8mt+N7ZrzsnVLd7+9nHS1FUuFLHuR6RVVTbG4NtLsafnu3C1Xc44cbE/wDcayO+z9y+x0V2JmRvd1MDJGHldpHUHgeoW1NXdz7yibT/AH+DePaU1tbBfL8FCw+ve2V0TQXbt3W1Nh04kcgve6iEK61KT9F7b+Zbt0uFxwZYZcUNU6N1x4G7ttOJN/n8lwp9kxqjLuerzj7FHU8Viw+aWD7tFXvlp+4Zk0gB5AtcA3tzOep6Ac1P2N2W42rUWrGM48cvq/Z0R0ez65upOaxj3fH9/NLdgzgDrw/Fes4joYOr/Yzjkb2KSllYC2exX8Uou4k3L3yB+KoTXC8FyMuJZOOG4dLUv3IWOe7k0adSdAOpWjkSRg5PCRomG0tPhsTWzkSVB1jjzzJyBdxOgsPmtXfwr0fiX6+zEv8AJqHheBISUdTWAGod+jQfZibk4jqNGeufRcLU9rwT4avSfj0X3+XmUdf/AFDVpYOvSpe39+hMbPYWxhJYwNijz/edwudSeOfJcHWaicvWeZP+EeOhO3V2O+55S8fHy+Za4ZnVEMdFE4NuO+qnuFwyJzi5rDmPFJyv7IcV6XQ1taaMPe/YdrSJy08YeO79jef5LfBWwsy70uPM3P0G6PRTPtHR1vDsWfbn5bF9Tgup3HFIbtHeNJcQAAcyT01UsdfppY4Zp52257+Qd9aaWd2Rm2WzLMRg3DZsjbmJ/uu5Hm06EeuoCttZMX0xtjhlB7Ptpn0Mxoaq7W75aN7/AE3nhf3Ha30zB0JK1TOfpbnTPuZmurc6wQBAEAQBAEAQEFthjIpYHG9nEG3QDU/h6rWTwizpae8mZ/2Q4OauolxOYXDS6KnB4e+8eQO4PN/RYgupNrrsy7tcka6tygEAQEViWCtkzaADryv+RXD7Q7HjfmdW0vDo/s/3BXt08ZkDWYfuHxAt88h8dPmvIajSajTPFkX++a2KlmnXsK9WzMe1wiY6c55sADAesjiGn0JW1cJRadj4fbz+Cy/iVLdMpReN/l8TLn0b3YiI2Rl73ue1rGuF72cbB17XFtei+izTv0EOF74j9CxKqVlXDDnse6nwyQSvEomYbZPA37G/2wM3eYz5qhVdXS+7skl79kVcVf8AjsaTJB08lPbvmgsd7MjfE13k78DmulGcobrl/BlK2jeO8STpmRS+yRfkrEbky3TqIT25M9Ywfot3NLmW64SnLEVllLx7AqVlRJNVT3bcbsMRzIaAPE/gCQchz1VOdmXsdqjs1qKla8Il8NoKqoYGQRNoaXmQQ5w529px6uPqUjVKW7N7O0KNOuGhZfiS2yuzwbGZIWhz7EulkN3e9razRY8OWa8d2hqZ23OvdrpFLourPHajWaztCUsPZN/x+/8AQpnOrHNbG21h43kkjPjyGWVgoJ8GnjmXuRyYaeV7Ucbrm8/z5EviVTFCwQCVsQJDQ6QgNzF3Pe/mTlbyWNJTLV2pvYvShGf/AOat4+3Vvz6Y9hG0+NU8EggheXwNdd722c6V/wBqQ8DmA1o0a0ZLr9ocUo91D1UvHGX9iW+5wtjWtq14c3+/kkBPPMPC1zW3PikG4N3hrmTrp0XnuCmvm8vwW5VlG+1bbeb226Fj2Kwbx98buDbhryPaOhLR7oz8z5Lv9j6Sc599NYS5LzLvZujip97zS5N9X5eXz9xeF6Y7pnPa1syJY/0yMeOMWlA+0z3vNt/gTyC1kupz9dRxR41zR7uy7ac1cJgldeaEDM6vZo13UjQ+h4pFm+iv7yGHzReFsXQgCAIAgCAIDF+2DFy4ytByaQz4e187qKb3O7oa+Gvi8smj9ntE2DDaRjQP8Fjjbm8b7j6ucSpFyOLY8yeSwrJoEAQBAeOWmE3t5x8GHR3Vw4jk3Tn01xxczVrPM5Ow2Em5ijJ5ljfyWnc15zwrPsNe6g3nhXwMB7RY/wBFxsPAsO8idZp3cnNYCARp9pWb48eknGO2z+RVvj6y8umxdI+9s6zYoWtaS0NjbISRoC517eeS+eq6nGMJ+3JyKuPD9GMEllbJv3/cgsTwes/xzLCBL7cTt0Aj3nxAAZ8xmcl6vSQtrqWMLy8jqaPSay2ClwrfpyICWspKQg75kk/8OJx3L9CfEfK6uuXU7K7Doh/k1Mkv4/PyPJVbST1Ttze/R4uQBvbyWE1Lrk2u7Y02ljw6aOfP9/I2eoHUkr537s2X6t4uS3m4jgbcVPBwjuzmW9pvUrdljk2gD2kXke45BrGEDzdLJYAW90HzUN3aFUIvhe/77ylZqq4Rbcl+/vgeLB98NLKh8zIzrHHvWdb3naWy0svL3TSfFQlnxf25nI7+uGVFvD8Gl/Df3LZQVQeGxxBtPFe28QTa/F2XzK50NMp3Lvpbvq+SJK7pWrhjiEc4zz/fezQ8I2fhp2FoaHl3tueA4u878Oi9rptJXRHEfid/TaSuiOI9ebfNkdXbIRi7qUmncTdzI7BjufhtZjj7zQOoKg1nZlGp3lHdC7Sqa9FuL8irbRYfJDMwgulhLA7dkNnF1yHDIWNrDI5Zrga7SVaSUVDKzvnCa9hydXR3c03mS83+PmW7ZnHe+tG4AG3hsN3TVhboHAZ5ZEZhdbsvtJ3vurElJcscmvI6Ok1Xeei/d09zXRr+VuixLtF84Sxh7S1wBa4EEHiDkQgayYF3rsHxDeF92GUtd+1EefUsIPnbktORwa26NQ15m/RvDgCDcEAg8wdCtzvHJAEAQBAEAQH507Q3FtZVQv171zx5PO+35OUEuZ6jScMqYteGPoaV2R7UMnpY6V5DZ4W7gBy32N9kt5kCwI6X4reEs7HH1+klVLjXJ/waCpDnhAEAQHxAeCsxqCL25WjyN/osNpE0KLJ8kYv2l1NDV1Qm79zAGtDgwAuLmlxDgSSBkQNOCzC5Ri4pcyxHsiTlxzeEeiPH67ETaho3lvCQjcZ577iGn4krn1aCiEuKEEmSqvQ6fpxMmcP7LKioO9iNWbamKD8ZHD5BvqrqguprZ2jY9oLhRfcC2To6JtoKeNhIsXEbzj5vddx+K2wihOTn625zrNmKOYWkpoXfwAfRR9xXnOCv/b1ZzwopeOdlgBL6CUxO17qQlzPIPzc313vRb8PgV7dDCe8dmVh+J1eGh0VZT2ifkS5ocx3IiVuh4jMEclFKqDTUlzKbqtpTi4pxZKQ7QU0rC7dL3DPdyJd5EkC/nZecv7Bsc80TST8c7fBP5GM0W7TW/mS+A7PNr4WztBpw7eBY7Nws4t8TRkL2vroQtq+xNSnic4te9/YxLsiuzeD4V5F4wSlkhiEcjg8sya7m3hccCNPReh08JwgozecdTraeE661CTzjqe9Tkx5K/Do527rxxuCNQeir6nS16iHBYvwR2VRsWJIhabZkwzxyRvu0O8QIztY2I6529SuRR2PKi+NkZZSfhvj6lKOhddsZwe3X4P8AfYWVd86IQGJ9rbG9/K/mWD1DGg/S3otWcfVxXe5Xj9DRuzWsM2GUjjr3Yb9wmMfJqyuR1a/VRZlk3CAIAgCAICj9pOwLcUaJInCOqYLNcfZeNdx9sxno7hc5HhrKOSzp9TKrboYlWUddhb/94gkYGnJ9iWdCJG+H53UbgzqQ7QhJYmWrBu1+VgAc7eA96zvnr81nMkay0+ls3i8E8ztmbxaz4O/5lnjZH/p9f+7+UdU/bW0aNZ8D+Lk42Yeioj60/wCTzDtMr6n/AC1NNJfQxxEj7wafqmZMd3o4c3k5jDsfrdYxC08ZpAP5QXOHwThb5mP7vTw9SBIUfZFLLnW173c2QN3f533v9wLKgiKfaNr9Xb2Ef2o9n9LQ0DZaaMhzJWiR7nOe4tcHN1JsPFu5AAZqxQo8W6OdqLbJLLbLb2K4n3+FxNJu6Bz4XfwneZ/I5o9Fi1YkYg8ovajNggCAIDhMxrmkPALSMw6xFuoOVkBjfaNsxAS1+G9xHLdxkb3hja7IboYCO7BJvxaPitlTtnBUtpqnzDtlsWobPhInbYG8T7OHO7SRf0JUWGiu9HZDeuR3UPalPA7u6qMh3FsrCx30B9bFOILU31+vHJbsN7R6WW29dh8w4fgfktsk0NdW+exYKbaCmk9mZnqd36pksq6D5M9rKuM6PYfJw/NZN+JeIfVsGr2j+IIOJERi+00MLSQ4X5nQfmsZIrL4xXMwDbfaA1swihBe5zt1oGZc5xsLdSSsFKEHbPifI/Qmx+EGioqenJu6ONocR72r7dN4lbHTRMIAgCAIAgCAIAQgIqr2ao5jeWkppDzfDG4/EtQzlnmbsVhw/wCApP8A0Iz/AEoYJCkwanh/woIY7abkbW/QIZyz3IYCAICG2xwv9LoqiC1y+N27+8PEz+YBbQlwyTNZLKwZL2AYvuVFRSuNhK0SsB95nhcPMtcPuqfUR6kVL2wbmqxOEAQBAVbbvE+5ZG29g8uJ67u7l87+inojlkN0sIyDavGw4EAq7FcJTlLi2RdOw/aCSeJ8DyXCM2YTnYZG3pf4WVK9Liyi5TnhwzS6+giqG7k0bJWHVsjQ8fAiygJioYn2V4fLcsZJA48YXkD7jt5o9AFjhRDKiuXNFfquySdn+Xrjbg2WP+prv6VjhIHoa+mxHS7C4zH7MlPIOkrgfg6MfVMGv9k+kmdD9lcdOW7GOvfM/wC6YYWjl1kzrZ2U4pUn/eKiGJvRzpD92wH8yzgkjpIJ5e5oOxPZtSYWe8beaot/iyWu2+R3GjJl+eZ4XWSyopFzQ2CAIAgCAIAgCAIAgCAIAgCAIAgPzbtKHYJjhlaDuMlEzQPtRS332j4vYOrVcXp1lf1J+0/R1PO2RjXsIcxwDmkaEEXBHmCqZYOxAEAQFY7RMJjqaN2+8xlh3mPAvY6WtxBvYj8lLVNwlsR2wUo4ZgkWyFXV3MJZLHvFu+0utcaixaDfPRTztIIVYNq7Mtjjh0Xj9t2qrSlksxjgvC0NggCAIAgCAIAgCAIAgCAIAgCAIAgCAIAgCAIAgMr7etnu+pmVbBd1Od2S3GN5Gf8AC6x8nOU9EsPBFbHKOXYZtUJ6c0Ujv1sAvHf7UROVv3CbeRasXQw8ma5cSNSUJIEAQGSds+07huUcHike4NsNS93hAHxt5nopq1hcTIp7vhRoWx+Bigo4acWJjb4z7zz4nu9XEqKTy8kiWCZWDIQBAEAQBAEAQBAEAQBAEAQBAEAQBAEAQBAEAQBAdNXTMlY6ORocx7S1zToQ4WIPoUWwPzFjWGT4FiIaxxa6N2/TynR7DcDe55XY4efMK7GSnHDK0k4Syjf9jNsIcSiBFmTAfrIicweJb7zeo9bFVZwcWTQmpFkWhuVjbXa6Kghcd4b9vh+Z6LeEMs1lLBnPZFgb8Rq34pUA93GXNpweL9C/qGgkfvH9lbWS6IxCON2baojcIAgCAIAgCAIAgCAIAgCAIAgCAIAgCAIAgCAIAgCAICs7e7HRYtT92/wSMu6GUC5Y78WnQjy4gFbRk48jDWT8810dbgswjqIy0g+B2e6632o5Br9RxAVhWRlzIXW1yJh3a5OGboLyf2nk/wDdatQMrjO/ZTZGtx+Vs1UXxUYN94jd3x7sQOt9N/QZ6nJaSs6I3jDG7P0NQUccEbIomhkbAGtaNABoFEbnegCAIAgCAIAgCAIAgCAIAgCAIAgCAIAgCAIAgCAIAgCAIDorKOOZhZKxkjDq17Q4H0OSAh6bYrD43B7KKmDhmD3TcvLLJATwCA+oAgCAIAgCAIAgCAIAgCAIA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7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865896" y="2597274"/>
            <a:ext cx="3632957" cy="230832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CIENTÍFICA</a:t>
            </a:r>
          </a:p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Comprende el desarrollo y aplicación del pensamiento científico- técnico para interpretar la información.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691680" y="188640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Enseñanza de la ciencia </a:t>
            </a:r>
            <a:endParaRPr lang="es-ES" sz="44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29183" y="2597274"/>
            <a:ext cx="3470609" cy="2308324"/>
          </a:xfrm>
          <a:prstGeom prst="rect">
            <a:avLst/>
          </a:prstGeom>
          <a:ln>
            <a:solidFill>
              <a:srgbClr val="FF33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enseñanza de la ciencia tiene como finalidad principal el desarrollo  la      </a:t>
            </a:r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científica </a:t>
            </a:r>
          </a:p>
          <a:p>
            <a:pPr algn="just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 acerca a los niños a la investigación.  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62986" y="1340768"/>
            <a:ext cx="708142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Comprende una experiencia de aprendizaje valiosa que integra actividades que los niños disfrutan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640" y="5301208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0000FF"/>
                </a:solidFill>
                <a:latin typeface="French Script MT" panose="03020402040607040605" pitchFamily="66" charset="0"/>
              </a:rPr>
              <a:t>Porque la ciencia es para todos </a:t>
            </a:r>
            <a:br>
              <a:rPr lang="es-ES" sz="4000" dirty="0">
                <a:solidFill>
                  <a:srgbClr val="0000FF"/>
                </a:solidFill>
                <a:latin typeface="French Script MT" panose="03020402040607040605" pitchFamily="66" charset="0"/>
              </a:rPr>
            </a:br>
            <a:r>
              <a:rPr lang="es-ES" sz="4000" dirty="0">
                <a:solidFill>
                  <a:srgbClr val="0000FF"/>
                </a:solidFill>
                <a:latin typeface="French Script MT" panose="03020402040607040605" pitchFamily="66" charset="0"/>
              </a:rPr>
              <a:t>y todos podemos divertirnos jugando con ella</a:t>
            </a:r>
          </a:p>
        </p:txBody>
      </p:sp>
    </p:spTree>
    <p:extLst>
      <p:ext uri="{BB962C8B-B14F-4D97-AF65-F5344CB8AC3E}">
        <p14:creationId xmlns:p14="http://schemas.microsoft.com/office/powerpoint/2010/main" val="21574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38976"/>
            <a:ext cx="7488832" cy="16684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s-ES" sz="3600" b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Importancia de la ciencia en Educación Inicial</a:t>
            </a:r>
            <a:endParaRPr lang="es-ES" sz="3600" b="1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http://us.123rf.com/450wm/iimages/iimages1205/iimages120500649/13667396-illustration-of-a-kid-scient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74" y="2040205"/>
            <a:ext cx="3133899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006053" y="2276872"/>
            <a:ext cx="2088232" cy="132343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Fomenta la observación, experimentación, manipulación.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261482" y="2355731"/>
            <a:ext cx="2088232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Permite la exploración y actuar sobre el mundo físico.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84168" y="4183330"/>
            <a:ext cx="2088232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Construir conocimientos y el desarrollo del pensamiento lógico, científico, critico.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59632" y="4029441"/>
            <a:ext cx="2088232" cy="22467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Constituye una alternativa abierta y flexible que enriquece las experiencias educativas de los niños.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08648" y="6326455"/>
            <a:ext cx="2592288" cy="40011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 la curiosidad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59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260648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La curiosidad en el niño </a:t>
            </a:r>
            <a:endParaRPr lang="es-ES" sz="4400" b="1" cap="all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88418" y="1556792"/>
            <a:ext cx="3024336" cy="1015663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motivada por un estimulo que no encaja en la comprensión del mundo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57958" y="3114983"/>
            <a:ext cx="3024336" cy="101566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Considerada como la motivación intrínseca del ser humano por conocer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76056" y="1402903"/>
            <a:ext cx="3024336" cy="13234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niños como pequeños científicos se asombran y sienten deseo por conocer el mundo que los rodea.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60032" y="3114983"/>
            <a:ext cx="3024336" cy="132343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aprendizajes son más significativos y fáciles de asimilar si nacen del deseo por aprender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69654" y="4812754"/>
            <a:ext cx="453650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 el sistema de recompensa del cerebro y hace que este sea mas receptivo para aprender y retener información.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7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390228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 rincón de ciencias y experimentación </a:t>
            </a:r>
            <a:endParaRPr lang="es-ES" sz="4000" b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00622" y="2129552"/>
            <a:ext cx="3684190" cy="13234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 la participación activa de los niños en actividades lúdicas de experimentación, manipulación y exploración del ambiente.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932040" y="2179022"/>
            <a:ext cx="3700264" cy="37856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objetivos de este rincón son: </a:t>
            </a:r>
          </a:p>
          <a:p>
            <a:endParaRPr lang="es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Estimular la observación, análisis y síntesis.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Experimentar y descubrir por sus propios medios fenómenos de la naturaleza.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Inferir conceptos de nociones como causa y efecto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Estimular la curiosidad.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que el niños se interese por su medio natural 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2.bp.blogspot.com/-JORAnbDJEWs/TbeAMnh9bKI/AAAAAAAAAe0/2mDqmIEfCcI/s1600/science_ecolog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325">
            <a:off x="1807656" y="4049944"/>
            <a:ext cx="2832902" cy="1837711"/>
          </a:xfrm>
          <a:prstGeom prst="round2DiagRect">
            <a:avLst>
              <a:gd name="adj1" fmla="val 16667"/>
              <a:gd name="adj2" fmla="val 0"/>
            </a:avLst>
          </a:prstGeom>
          <a:ln w="190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6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39752" y="404664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0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Los</a:t>
            </a:r>
            <a:r>
              <a:rPr lang="es-E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4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experimentos</a:t>
            </a:r>
            <a:r>
              <a:rPr lang="es-E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40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científicos</a:t>
            </a:r>
            <a:r>
              <a:rPr lang="es-E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endParaRPr lang="es-E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124" name="Picture 4" descr="http://www.dipucadiz.es/galeria_de_imagenes/cultura/Cabeceras_nuevas/CienciaDiverti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560" y="2417068"/>
            <a:ext cx="1485428" cy="310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03848" y="2132856"/>
            <a:ext cx="4896544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Proviene del latín </a:t>
            </a:r>
            <a:r>
              <a:rPr lang="es-E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experimentum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s-E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poner a prueba.</a:t>
            </a:r>
            <a:endParaRPr lang="es-E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05708" y="3068960"/>
            <a:ext cx="4896544" cy="7078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actividades destinadas a descubrir, comprobar o demostrar.</a:t>
            </a:r>
            <a:endParaRPr lang="es-E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195414" y="4149080"/>
            <a:ext cx="489654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Permiten comprender de mejor manera la realidad y los fenómenos que suceden en el mundo.</a:t>
            </a:r>
            <a:endParaRPr lang="es-E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Abrir llave"/>
          <p:cNvSpPr/>
          <p:nvPr/>
        </p:nvSpPr>
        <p:spPr>
          <a:xfrm>
            <a:off x="2586286" y="2420888"/>
            <a:ext cx="609128" cy="3312368"/>
          </a:xfrm>
          <a:prstGeom prst="leftBrace">
            <a:avLst>
              <a:gd name="adj1" fmla="val 33352"/>
              <a:gd name="adj2" fmla="val 50000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195414" y="5518686"/>
            <a:ext cx="4896544" cy="707886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través de los experimentos los niños formulan hipótesis y llegan a conclusiones.</a:t>
            </a:r>
            <a:endParaRPr lang="es-E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7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384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 Rocio</dc:creator>
  <cp:lastModifiedBy>Mayra Rocio</cp:lastModifiedBy>
  <cp:revision>26</cp:revision>
  <dcterms:created xsi:type="dcterms:W3CDTF">2015-09-11T09:33:04Z</dcterms:created>
  <dcterms:modified xsi:type="dcterms:W3CDTF">2015-09-17T16:20:35Z</dcterms:modified>
</cp:coreProperties>
</file>